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35"/>
  </p:notesMasterIdLst>
  <p:sldIdLst>
    <p:sldId id="256" r:id="rId2"/>
    <p:sldId id="282" r:id="rId3"/>
    <p:sldId id="281" r:id="rId4"/>
    <p:sldId id="271" r:id="rId5"/>
    <p:sldId id="259" r:id="rId6"/>
    <p:sldId id="257" r:id="rId7"/>
    <p:sldId id="260" r:id="rId8"/>
    <p:sldId id="258" r:id="rId9"/>
    <p:sldId id="266" r:id="rId10"/>
    <p:sldId id="283" r:id="rId11"/>
    <p:sldId id="263" r:id="rId12"/>
    <p:sldId id="261" r:id="rId13"/>
    <p:sldId id="262" r:id="rId14"/>
    <p:sldId id="284" r:id="rId15"/>
    <p:sldId id="264" r:id="rId16"/>
    <p:sldId id="265" r:id="rId17"/>
    <p:sldId id="267" r:id="rId18"/>
    <p:sldId id="269" r:id="rId19"/>
    <p:sldId id="280" r:id="rId20"/>
    <p:sldId id="268" r:id="rId21"/>
    <p:sldId id="270" r:id="rId22"/>
    <p:sldId id="275" r:id="rId23"/>
    <p:sldId id="274" r:id="rId24"/>
    <p:sldId id="273" r:id="rId25"/>
    <p:sldId id="277" r:id="rId26"/>
    <p:sldId id="276" r:id="rId27"/>
    <p:sldId id="278" r:id="rId28"/>
    <p:sldId id="279" r:id="rId29"/>
    <p:sldId id="272" r:id="rId30"/>
    <p:sldId id="288" r:id="rId31"/>
    <p:sldId id="285" r:id="rId32"/>
    <p:sldId id="286" r:id="rId33"/>
    <p:sldId id="287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639" autoAdjust="0"/>
  </p:normalViewPr>
  <p:slideViewPr>
    <p:cSldViewPr>
      <p:cViewPr varScale="1">
        <p:scale>
          <a:sx n="64" d="100"/>
          <a:sy n="64" d="100"/>
        </p:scale>
        <p:origin x="124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9C492D-90C5-48B8-B393-DCD73CEDF2B7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C8C94A-FC59-4159-9886-C1663FB71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403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Equal_Protection_Clause" TargetMode="External"/><Relationship Id="rId3" Type="http://schemas.openxmlformats.org/officeDocument/2006/relationships/hyperlink" Target="http://en.wikipedia.org/wiki/Per_curiam_decision" TargetMode="External"/><Relationship Id="rId7" Type="http://schemas.openxmlformats.org/officeDocument/2006/relationships/hyperlink" Target="http://en.wikisource.org/wiki/United_States_Code/Title_3/Chapter_1#.C2.A7_5._Determination_of_controversy_as_to_appointment_of_electors" TargetMode="External"/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Title_3_of_the_United_States_Code" TargetMode="External"/><Relationship Id="rId11" Type="http://schemas.openxmlformats.org/officeDocument/2006/relationships/hyperlink" Target="http://en.wikipedia.org/wiki/Florida_Legislature" TargetMode="External"/><Relationship Id="rId5" Type="http://schemas.openxmlformats.org/officeDocument/2006/relationships/hyperlink" Target="http://en.wikipedia.org/wiki/Bush_v._Gore#cite_note-2" TargetMode="External"/><Relationship Id="rId10" Type="http://schemas.openxmlformats.org/officeDocument/2006/relationships/hyperlink" Target="http://en.wikipedia.org/wiki/Article_Two_of_the_United_States_Constitution#Clause_2:_Method_of_choosing_electors" TargetMode="External"/><Relationship Id="rId4" Type="http://schemas.openxmlformats.org/officeDocument/2006/relationships/hyperlink" Target="http://en.wikipedia.org/wiki/Bush_v._Gore#cite_note-1" TargetMode="External"/><Relationship Id="rId9" Type="http://schemas.openxmlformats.org/officeDocument/2006/relationships/hyperlink" Target="http://en.wikipedia.org/wiki/Bush_v._Gore#cite_note-oyez-3" TargetMode="Externa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Judge" TargetMode="External"/><Relationship Id="rId3" Type="http://schemas.openxmlformats.org/officeDocument/2006/relationships/hyperlink" Target="http://en.wikipedia.org/wiki/Opinion" TargetMode="External"/><Relationship Id="rId7" Type="http://schemas.openxmlformats.org/officeDocument/2006/relationships/hyperlink" Target="http://en.wikipedia.org/wiki/Legal_case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en.wikipedia.org/wiki/Legal_opinion" TargetMode="External"/><Relationship Id="rId5" Type="http://schemas.openxmlformats.org/officeDocument/2006/relationships/hyperlink" Target="http://en.wikipedia.org/wiki/Case_law" TargetMode="External"/><Relationship Id="rId4" Type="http://schemas.openxmlformats.org/officeDocument/2006/relationships/hyperlink" Target="http://en.wikipedia.org/wiki/Court" TargetMode="External"/><Relationship Id="rId9" Type="http://schemas.openxmlformats.org/officeDocument/2006/relationships/hyperlink" Target="http://en.wikipedia.org/wiki/Majority_opinion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8C94A-FC59-4159-9886-C1663FB711F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698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5-4 decision</a:t>
            </a:r>
          </a:p>
          <a:p>
            <a:endParaRPr lang="en-US" dirty="0" smtClean="0"/>
          </a:p>
          <a:p>
            <a:r>
              <a:rPr lang="en-US" dirty="0" smtClean="0"/>
              <a:t>In a </a:t>
            </a:r>
            <a:r>
              <a:rPr lang="en-US" i="1" dirty="0" smtClean="0">
                <a:hlinkClick r:id="rId3" tooltip="Per curiam decision"/>
              </a:rPr>
              <a:t>per </a:t>
            </a:r>
            <a:r>
              <a:rPr lang="en-US" i="1" dirty="0" err="1" smtClean="0">
                <a:hlinkClick r:id="rId3" tooltip="Per curiam decision"/>
              </a:rPr>
              <a:t>curiam</a:t>
            </a:r>
            <a:r>
              <a:rPr lang="en-US" dirty="0" smtClean="0">
                <a:hlinkClick r:id="rId3" tooltip="Per curiam decision"/>
              </a:rPr>
              <a:t> decision</a:t>
            </a:r>
            <a:r>
              <a:rPr lang="en-US" dirty="0" smtClean="0"/>
              <a:t>, the Court, by a 5-4 vote,</a:t>
            </a:r>
            <a:r>
              <a:rPr lang="en-US" baseline="30000" dirty="0" smtClean="0">
                <a:hlinkClick r:id="rId4"/>
              </a:rPr>
              <a:t>[1]</a:t>
            </a:r>
            <a:r>
              <a:rPr lang="en-US" baseline="30000" dirty="0" smtClean="0">
                <a:hlinkClick r:id="rId5"/>
              </a:rPr>
              <a:t>[2]</a:t>
            </a:r>
            <a:r>
              <a:rPr lang="en-US" dirty="0" smtClean="0"/>
              <a:t> ruled that no alternative method could be established within the time limit set by </a:t>
            </a:r>
            <a:r>
              <a:rPr lang="en-US" dirty="0" smtClean="0">
                <a:hlinkClick r:id="rId6" tooltip="Title 3 of the United States Code"/>
              </a:rPr>
              <a:t>Title 3 of the United States Code</a:t>
            </a:r>
            <a:r>
              <a:rPr lang="en-US" dirty="0" smtClean="0"/>
              <a:t> (3 U.S.C.), </a:t>
            </a:r>
            <a:r>
              <a:rPr lang="en-US" dirty="0" smtClean="0">
                <a:hlinkClick r:id="rId7" tooltip="s:United States Code/Title 3/Chapter 1"/>
              </a:rPr>
              <a:t>§ 5</a:t>
            </a:r>
            <a:r>
              <a:rPr lang="en-US" dirty="0" smtClean="0"/>
              <a:t> ("Determination of controversy as to appointment of electors"), which was December 12. However, seven of the justices agreed that there was an </a:t>
            </a:r>
            <a:r>
              <a:rPr lang="en-US" dirty="0" smtClean="0">
                <a:hlinkClick r:id="rId8" tooltip="Equal Protection Clause"/>
              </a:rPr>
              <a:t>Equal Protection Clause</a:t>
            </a:r>
            <a:r>
              <a:rPr lang="en-US" dirty="0" smtClean="0"/>
              <a:t> violation in using different standards of counting in different counties.</a:t>
            </a:r>
            <a:r>
              <a:rPr lang="en-US" baseline="30000" dirty="0" smtClean="0">
                <a:hlinkClick r:id="rId9"/>
              </a:rPr>
              <a:t>[3]</a:t>
            </a:r>
            <a:r>
              <a:rPr lang="en-US" dirty="0" smtClean="0"/>
              <a:t> Three concurring justices also asserted that the Florida Supreme Court had violated </a:t>
            </a:r>
            <a:r>
              <a:rPr lang="en-US" dirty="0" smtClean="0">
                <a:hlinkClick r:id="rId10" tooltip="Article Two of the United States Constitution"/>
              </a:rPr>
              <a:t>Article II, § 1, cl. 2</a:t>
            </a:r>
            <a:r>
              <a:rPr lang="en-US" dirty="0" smtClean="0"/>
              <a:t> of the Constitution, by misinterpreting Florida election law that had been enacted by the </a:t>
            </a:r>
            <a:r>
              <a:rPr lang="en-US" dirty="0" smtClean="0">
                <a:hlinkClick r:id="rId11" tooltip="Florida Legislature"/>
              </a:rPr>
              <a:t>Florida Legislature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8C94A-FC59-4159-9886-C1663FB711F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064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Pg</a:t>
            </a:r>
            <a:r>
              <a:rPr lang="en-US" dirty="0" smtClean="0"/>
              <a:t> 230 hardcovers</a:t>
            </a:r>
          </a:p>
          <a:p>
            <a:endParaRPr lang="en-US" dirty="0" smtClean="0"/>
          </a:p>
          <a:p>
            <a:r>
              <a:rPr lang="en-US" dirty="0" smtClean="0"/>
              <a:t>Compensation</a:t>
            </a:r>
            <a:r>
              <a:rPr lang="en-US" baseline="0" dirty="0" smtClean="0"/>
              <a:t> is money, equity might be cleaning up your yard if there is too much junk in it; you wouldn’t pay your neighbor a fine for something like that.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8C94A-FC59-4159-9886-C1663FB711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0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Majority opinion</a:t>
            </a:r>
            <a:r>
              <a:rPr lang="en-US" dirty="0" smtClean="0"/>
              <a:t> is a judicial </a:t>
            </a:r>
            <a:r>
              <a:rPr lang="en-US" dirty="0" smtClean="0">
                <a:hlinkClick r:id="rId3" action="ppaction://hlinkfile" tooltip="Opinion"/>
              </a:rPr>
              <a:t>opinion</a:t>
            </a:r>
            <a:r>
              <a:rPr lang="en-US" dirty="0" smtClean="0"/>
              <a:t> agreed to by more than half of the members of a </a:t>
            </a:r>
            <a:r>
              <a:rPr lang="en-US" dirty="0" smtClean="0">
                <a:hlinkClick r:id="rId4" action="ppaction://hlinkfile" tooltip="Court"/>
              </a:rPr>
              <a:t>court</a:t>
            </a:r>
            <a:r>
              <a:rPr lang="en-US" dirty="0" smtClean="0"/>
              <a:t>. A majority opinion sets forth the </a:t>
            </a:r>
            <a:r>
              <a:rPr lang="en-US" dirty="0" smtClean="0">
                <a:hlinkClick r:id="rId5" action="ppaction://hlinkfile" tooltip="Case law"/>
              </a:rPr>
              <a:t>decision</a:t>
            </a:r>
            <a:r>
              <a:rPr lang="en-US" dirty="0" smtClean="0"/>
              <a:t> of the court and an explanation of the rationale behind the court's decision.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smtClean="0"/>
              <a:t>dissenting opinion</a:t>
            </a:r>
            <a:r>
              <a:rPr lang="en-US" dirty="0" smtClean="0"/>
              <a:t> (or </a:t>
            </a:r>
            <a:r>
              <a:rPr lang="en-US" b="1" dirty="0" smtClean="0"/>
              <a:t>dissent</a:t>
            </a:r>
            <a:r>
              <a:rPr lang="en-US" dirty="0" smtClean="0"/>
              <a:t>) is an </a:t>
            </a:r>
            <a:r>
              <a:rPr lang="en-US" dirty="0" smtClean="0">
                <a:hlinkClick r:id="rId6" action="ppaction://hlinkfile" tooltip="Legal opinion"/>
              </a:rPr>
              <a:t>opinion</a:t>
            </a:r>
            <a:r>
              <a:rPr lang="en-US" dirty="0" smtClean="0"/>
              <a:t> in a </a:t>
            </a:r>
            <a:r>
              <a:rPr lang="en-US" dirty="0" smtClean="0">
                <a:hlinkClick r:id="rId7" action="ppaction://hlinkfile" tooltip="Legal case"/>
              </a:rPr>
              <a:t>legal case</a:t>
            </a:r>
            <a:r>
              <a:rPr lang="en-US" dirty="0" smtClean="0"/>
              <a:t> written by one or more </a:t>
            </a:r>
            <a:r>
              <a:rPr lang="en-US" dirty="0" smtClean="0">
                <a:hlinkClick r:id="rId8" action="ppaction://hlinkfile" tooltip="Judge"/>
              </a:rPr>
              <a:t>judges</a:t>
            </a:r>
            <a:r>
              <a:rPr lang="en-US" dirty="0" smtClean="0"/>
              <a:t> expressing disagreement with the </a:t>
            </a:r>
            <a:r>
              <a:rPr lang="en-US" dirty="0" smtClean="0">
                <a:hlinkClick r:id="rId9" action="ppaction://hlinkfile" tooltip="Majority opinion"/>
              </a:rPr>
              <a:t>majority opinion</a:t>
            </a:r>
            <a:r>
              <a:rPr lang="en-US" dirty="0" smtClean="0"/>
              <a:t> of the </a:t>
            </a:r>
            <a:r>
              <a:rPr lang="en-US" dirty="0" smtClean="0">
                <a:hlinkClick r:id="rId4" action="ppaction://hlinkfile" tooltip="Court"/>
              </a:rPr>
              <a:t>court</a:t>
            </a:r>
            <a:r>
              <a:rPr lang="en-US" dirty="0" smtClean="0"/>
              <a:t> which gives rise to its judgment. When not necessarily referring to a legal decision, this can also be referred to as a </a:t>
            </a:r>
            <a:r>
              <a:rPr lang="en-US" b="1" dirty="0" smtClean="0"/>
              <a:t>minority report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smtClean="0"/>
              <a:t>concurring opinion</a:t>
            </a:r>
            <a:r>
              <a:rPr lang="en-US" dirty="0" smtClean="0"/>
              <a:t> is a written </a:t>
            </a:r>
            <a:r>
              <a:rPr lang="en-US" dirty="0" smtClean="0">
                <a:hlinkClick r:id="rId3" action="ppaction://hlinkfile" tooltip="Opinion"/>
              </a:rPr>
              <a:t>opinion</a:t>
            </a:r>
            <a:r>
              <a:rPr lang="en-US" dirty="0" smtClean="0"/>
              <a:t> by one or more </a:t>
            </a:r>
            <a:r>
              <a:rPr lang="en-US" dirty="0" smtClean="0">
                <a:hlinkClick r:id="rId8" action="ppaction://hlinkfile" tooltip="Judge"/>
              </a:rPr>
              <a:t>judges</a:t>
            </a:r>
            <a:r>
              <a:rPr lang="en-US" dirty="0" smtClean="0"/>
              <a:t> of a </a:t>
            </a:r>
            <a:r>
              <a:rPr lang="en-US" dirty="0" smtClean="0">
                <a:hlinkClick r:id="rId4" action="ppaction://hlinkfile" tooltip="Court"/>
              </a:rPr>
              <a:t>court</a:t>
            </a:r>
            <a:r>
              <a:rPr lang="en-US" dirty="0" smtClean="0"/>
              <a:t> which agrees with the decision made by the </a:t>
            </a:r>
            <a:r>
              <a:rPr lang="en-US" dirty="0" smtClean="0">
                <a:hlinkClick r:id="rId9" action="ppaction://hlinkfile" tooltip="Majority opinion"/>
              </a:rPr>
              <a:t>majority of the court</a:t>
            </a:r>
            <a:r>
              <a:rPr lang="en-US" dirty="0" smtClean="0"/>
              <a:t>, but states different reasons as the basis for his or her decision.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8C94A-FC59-4159-9886-C1663FB711F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397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" action="ppaction://hlinkfile"/>
              </a:rPr>
              <a:t>SECTION 1.</a:t>
            </a:r>
            <a:r>
              <a:rPr lang="en-US" dirty="0" smtClean="0"/>
              <a:t> Political power.</a:t>
            </a:r>
          </a:p>
          <a:p>
            <a:r>
              <a:rPr lang="en-US" dirty="0" smtClean="0">
                <a:hlinkClick r:id="" action="ppaction://hlinkfile"/>
              </a:rPr>
              <a:t>SECTION 2.</a:t>
            </a:r>
            <a:r>
              <a:rPr lang="en-US" dirty="0" smtClean="0"/>
              <a:t> Basic rights.</a:t>
            </a:r>
          </a:p>
          <a:p>
            <a:r>
              <a:rPr lang="en-US" dirty="0" smtClean="0">
                <a:hlinkClick r:id="" action="ppaction://hlinkfile"/>
              </a:rPr>
              <a:t>SECTION 3.</a:t>
            </a:r>
            <a:r>
              <a:rPr lang="en-US" dirty="0" smtClean="0"/>
              <a:t> Religious freedom.</a:t>
            </a:r>
          </a:p>
          <a:p>
            <a:r>
              <a:rPr lang="en-US" dirty="0" smtClean="0">
                <a:hlinkClick r:id="" action="ppaction://hlinkfile"/>
              </a:rPr>
              <a:t>SECTION 4.</a:t>
            </a:r>
            <a:r>
              <a:rPr lang="en-US" dirty="0" smtClean="0"/>
              <a:t> Freedom of speech and press.</a:t>
            </a:r>
          </a:p>
          <a:p>
            <a:r>
              <a:rPr lang="en-US" dirty="0" smtClean="0">
                <a:hlinkClick r:id="" action="ppaction://hlinkfile"/>
              </a:rPr>
              <a:t>SECTION 5.</a:t>
            </a:r>
            <a:r>
              <a:rPr lang="en-US" dirty="0" smtClean="0"/>
              <a:t> Right to assemble.</a:t>
            </a:r>
          </a:p>
          <a:p>
            <a:r>
              <a:rPr lang="en-US" dirty="0" smtClean="0">
                <a:hlinkClick r:id="" action="ppaction://hlinkfile"/>
              </a:rPr>
              <a:t>SECTION 6.</a:t>
            </a:r>
            <a:r>
              <a:rPr lang="en-US" dirty="0" smtClean="0"/>
              <a:t> Right to work.</a:t>
            </a:r>
          </a:p>
          <a:p>
            <a:r>
              <a:rPr lang="en-US" dirty="0" smtClean="0">
                <a:hlinkClick r:id="" action="ppaction://hlinkfile"/>
              </a:rPr>
              <a:t>SECTION 7.</a:t>
            </a:r>
            <a:r>
              <a:rPr lang="en-US" dirty="0" smtClean="0"/>
              <a:t> Military power.</a:t>
            </a:r>
          </a:p>
          <a:p>
            <a:r>
              <a:rPr lang="en-US" dirty="0" smtClean="0">
                <a:hlinkClick r:id="" action="ppaction://hlinkfile"/>
              </a:rPr>
              <a:t>SECTION 8.</a:t>
            </a:r>
            <a:r>
              <a:rPr lang="en-US" dirty="0" smtClean="0"/>
              <a:t> Right to bear arms.</a:t>
            </a:r>
          </a:p>
          <a:p>
            <a:r>
              <a:rPr lang="en-US" dirty="0" smtClean="0">
                <a:hlinkClick r:id="" action="ppaction://hlinkfile"/>
              </a:rPr>
              <a:t>SECTION 9.</a:t>
            </a:r>
            <a:r>
              <a:rPr lang="en-US" dirty="0" smtClean="0"/>
              <a:t> Due process.</a:t>
            </a:r>
          </a:p>
          <a:p>
            <a:r>
              <a:rPr lang="en-US" dirty="0" smtClean="0">
                <a:hlinkClick r:id="" action="ppaction://hlinkfile"/>
              </a:rPr>
              <a:t>SECTION 10.</a:t>
            </a:r>
            <a:r>
              <a:rPr lang="en-US" dirty="0" smtClean="0"/>
              <a:t> Prohibited laws.</a:t>
            </a:r>
          </a:p>
          <a:p>
            <a:r>
              <a:rPr lang="en-US" dirty="0" smtClean="0">
                <a:hlinkClick r:id="" action="ppaction://hlinkfile"/>
              </a:rPr>
              <a:t>SECTION 11.</a:t>
            </a:r>
            <a:r>
              <a:rPr lang="en-US" dirty="0" smtClean="0"/>
              <a:t> Imprisonment for debt.</a:t>
            </a:r>
          </a:p>
          <a:p>
            <a:r>
              <a:rPr lang="en-US" dirty="0" smtClean="0">
                <a:hlinkClick r:id="" action="ppaction://hlinkfile"/>
              </a:rPr>
              <a:t>SECTION 12.</a:t>
            </a:r>
            <a:r>
              <a:rPr lang="en-US" dirty="0" smtClean="0"/>
              <a:t> Searches and seizures.</a:t>
            </a:r>
          </a:p>
          <a:p>
            <a:r>
              <a:rPr lang="en-US" dirty="0" smtClean="0">
                <a:hlinkClick r:id="" action="ppaction://hlinkfile"/>
              </a:rPr>
              <a:t>SECTION 13.</a:t>
            </a:r>
            <a:r>
              <a:rPr lang="en-US" dirty="0" smtClean="0"/>
              <a:t> Habeas corpus.</a:t>
            </a:r>
          </a:p>
          <a:p>
            <a:r>
              <a:rPr lang="en-US" dirty="0" smtClean="0">
                <a:hlinkClick r:id="" action="ppaction://hlinkfile"/>
              </a:rPr>
              <a:t>SECTION 14.</a:t>
            </a:r>
            <a:r>
              <a:rPr lang="en-US" dirty="0" smtClean="0"/>
              <a:t> Pretrial release and detention.</a:t>
            </a:r>
          </a:p>
          <a:p>
            <a:r>
              <a:rPr lang="en-US" dirty="0" smtClean="0">
                <a:hlinkClick r:id="" action="ppaction://hlinkfile"/>
              </a:rPr>
              <a:t>SECTION 15.</a:t>
            </a:r>
            <a:r>
              <a:rPr lang="en-US" dirty="0" smtClean="0"/>
              <a:t> Prosecution for crime; offenses committed by children.</a:t>
            </a:r>
          </a:p>
          <a:p>
            <a:r>
              <a:rPr lang="en-US" dirty="0" smtClean="0">
                <a:hlinkClick r:id="" action="ppaction://hlinkfile"/>
              </a:rPr>
              <a:t>SECTION 16.</a:t>
            </a:r>
            <a:r>
              <a:rPr lang="en-US" dirty="0" smtClean="0"/>
              <a:t> Rights of accused and of victims.</a:t>
            </a:r>
          </a:p>
          <a:p>
            <a:r>
              <a:rPr lang="en-US" dirty="0" smtClean="0">
                <a:hlinkClick r:id="" action="ppaction://hlinkfile"/>
              </a:rPr>
              <a:t>SECTION 17.</a:t>
            </a:r>
            <a:r>
              <a:rPr lang="en-US" dirty="0" smtClean="0"/>
              <a:t> Excessive punishments.</a:t>
            </a:r>
          </a:p>
          <a:p>
            <a:r>
              <a:rPr lang="en-US" dirty="0" smtClean="0">
                <a:hlinkClick r:id="" action="ppaction://hlinkfile"/>
              </a:rPr>
              <a:t>SECTION 18.</a:t>
            </a:r>
            <a:r>
              <a:rPr lang="en-US" dirty="0" smtClean="0"/>
              <a:t> Administrative penalties.</a:t>
            </a:r>
          </a:p>
          <a:p>
            <a:r>
              <a:rPr lang="en-US" dirty="0" smtClean="0">
                <a:hlinkClick r:id="" action="ppaction://hlinkfile"/>
              </a:rPr>
              <a:t>SECTION 19.</a:t>
            </a:r>
            <a:r>
              <a:rPr lang="en-US" dirty="0" smtClean="0"/>
              <a:t> Costs.</a:t>
            </a:r>
          </a:p>
          <a:p>
            <a:r>
              <a:rPr lang="en-US" dirty="0" smtClean="0">
                <a:hlinkClick r:id="" action="ppaction://hlinkfile"/>
              </a:rPr>
              <a:t>SECTION 20.</a:t>
            </a:r>
            <a:r>
              <a:rPr lang="en-US" dirty="0" smtClean="0"/>
              <a:t> Treason.</a:t>
            </a:r>
          </a:p>
          <a:p>
            <a:r>
              <a:rPr lang="en-US" dirty="0" smtClean="0">
                <a:hlinkClick r:id="" action="ppaction://hlinkfile"/>
              </a:rPr>
              <a:t>SECTION 21.</a:t>
            </a:r>
            <a:r>
              <a:rPr lang="en-US" dirty="0" smtClean="0"/>
              <a:t> Access to courts.</a:t>
            </a:r>
          </a:p>
          <a:p>
            <a:r>
              <a:rPr lang="en-US" dirty="0" smtClean="0">
                <a:hlinkClick r:id="" action="ppaction://hlinkfile"/>
              </a:rPr>
              <a:t>SECTION 22.</a:t>
            </a:r>
            <a:r>
              <a:rPr lang="en-US" dirty="0" smtClean="0"/>
              <a:t> Trial by jury.</a:t>
            </a:r>
          </a:p>
          <a:p>
            <a:r>
              <a:rPr lang="en-US" dirty="0" smtClean="0">
                <a:hlinkClick r:id="" action="ppaction://hlinkfile"/>
              </a:rPr>
              <a:t>SECTION 23.</a:t>
            </a:r>
            <a:r>
              <a:rPr lang="en-US" dirty="0" smtClean="0"/>
              <a:t> Right of privacy.</a:t>
            </a:r>
          </a:p>
          <a:p>
            <a:r>
              <a:rPr lang="en-US" dirty="0" smtClean="0">
                <a:hlinkClick r:id="" action="ppaction://hlinkfile"/>
              </a:rPr>
              <a:t>SECTION 24.</a:t>
            </a:r>
            <a:r>
              <a:rPr lang="en-US" dirty="0" smtClean="0"/>
              <a:t> Access to public records and meetings.</a:t>
            </a:r>
          </a:p>
          <a:p>
            <a:r>
              <a:rPr lang="en-US" dirty="0" smtClean="0">
                <a:hlinkClick r:id="" action="ppaction://hlinkfile"/>
              </a:rPr>
              <a:t>SECTION 25.</a:t>
            </a:r>
            <a:r>
              <a:rPr lang="en-US" dirty="0" smtClean="0"/>
              <a:t> Taxpayers’ Bill of Rights.</a:t>
            </a:r>
          </a:p>
          <a:p>
            <a:r>
              <a:rPr lang="en-US" dirty="0" smtClean="0">
                <a:hlinkClick r:id="" action="ppaction://hlinkfile"/>
              </a:rPr>
              <a:t>SECTION 26.</a:t>
            </a:r>
            <a:r>
              <a:rPr lang="en-US" dirty="0" smtClean="0"/>
              <a:t> Claimant’s right to fair compensation.</a:t>
            </a:r>
          </a:p>
          <a:p>
            <a:r>
              <a:rPr lang="en-US" dirty="0" smtClean="0">
                <a:hlinkClick r:id="" action="ppaction://hlinkfile"/>
              </a:rPr>
              <a:t>SECTION 27.</a:t>
            </a:r>
            <a:r>
              <a:rPr lang="en-US" dirty="0" smtClean="0"/>
              <a:t> Marriage defined.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8C94A-FC59-4159-9886-C1663FB711F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100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8C94A-FC59-4159-9886-C1663FB711F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54751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Heller worked in a Federal</a:t>
            </a:r>
            <a:r>
              <a:rPr lang="en-US" baseline="0" dirty="0" smtClean="0"/>
              <a:t> building where he could carry his handgun, but he wasn’t allowed to have it at home. </a:t>
            </a:r>
          </a:p>
          <a:p>
            <a:r>
              <a:rPr lang="en-US" baseline="0" dirty="0" smtClean="0"/>
              <a:t>5-4 decision. Struck down a 1975 firearm ban as unconstitutional. </a:t>
            </a:r>
          </a:p>
          <a:p>
            <a:r>
              <a:rPr lang="en-US" baseline="0" dirty="0" smtClean="0"/>
              <a:t>You are able to keep a handgun for home defense.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8C94A-FC59-4159-9886-C1663FB711F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568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 to 1 vote.</a:t>
            </a:r>
            <a:r>
              <a:rPr lang="en-US" baseline="0" dirty="0" smtClean="0"/>
              <a:t> Dissenting was John Marshall Harlan. </a:t>
            </a:r>
          </a:p>
          <a:p>
            <a:endParaRPr lang="en-US" dirty="0" smtClean="0"/>
          </a:p>
          <a:p>
            <a:r>
              <a:rPr lang="en-US" dirty="0" smtClean="0"/>
              <a:t>Dealt</a:t>
            </a:r>
            <a:r>
              <a:rPr lang="en-US" baseline="0" dirty="0" smtClean="0"/>
              <a:t> with segregated New Orleans railroad cars. </a:t>
            </a:r>
            <a:endParaRPr lang="en-US" dirty="0" smtClean="0"/>
          </a:p>
          <a:p>
            <a:r>
              <a:rPr lang="en-US" dirty="0" smtClean="0"/>
              <a:t>Homer</a:t>
            </a:r>
            <a:r>
              <a:rPr lang="en-US" baseline="0" dirty="0" smtClean="0"/>
              <a:t> Plessy was 1/8 black.  	He bought a first class ticket, refused to get up, and was arrested. </a:t>
            </a:r>
            <a:br>
              <a:rPr lang="en-US" baseline="0" dirty="0" smtClean="0"/>
            </a:br>
            <a:r>
              <a:rPr lang="en-US" baseline="0" dirty="0" smtClean="0"/>
              <a:t>They would have had to get another car for first class to accommodate him lawfully.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8C94A-FC59-4159-9886-C1663FB711F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085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Reverses Plessy ruling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8C94A-FC59-4159-9886-C1663FB711F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282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Principal in East</a:t>
            </a:r>
            <a:r>
              <a:rPr lang="en-US" baseline="0" dirty="0" smtClean="0"/>
              <a:t> St. Louis removed two articles from a school newspaper, one about teen pregnancy, and one about divorce.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White in his majority decision stated that they can exercise prior restraint as long as there was a “legitimate </a:t>
            </a:r>
            <a:r>
              <a:rPr lang="en-US" baseline="0" dirty="0" err="1" smtClean="0"/>
              <a:t>pedgogical</a:t>
            </a:r>
            <a:r>
              <a:rPr lang="en-US" baseline="0" dirty="0" smtClean="0"/>
              <a:t> concern”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C8C94A-FC59-4159-9886-C1663FB711F8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97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094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453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86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321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668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0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735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675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01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23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724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461C3-5527-4504-9C94-24409A1A13BE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4E99B-238A-4A66-83B3-C197E892D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9 – Judicial Branch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student will understand the role and structure of the Judicial Branch and how the American legal system protects citizens’ rights and freedoms.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68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Qualifications for jury duty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be a United States citizen; </a:t>
            </a:r>
          </a:p>
          <a:p>
            <a:r>
              <a:rPr lang="en-US" dirty="0"/>
              <a:t>be at least 18 years of age; </a:t>
            </a:r>
          </a:p>
          <a:p>
            <a:r>
              <a:rPr lang="en-US" dirty="0"/>
              <a:t>reside primarily in the judicial district for one year; </a:t>
            </a:r>
          </a:p>
          <a:p>
            <a:r>
              <a:rPr lang="en-US" dirty="0"/>
              <a:t>be adequately proficient in English to satisfactorily complete the juror qualification form; </a:t>
            </a:r>
          </a:p>
          <a:p>
            <a:r>
              <a:rPr lang="en-US" dirty="0"/>
              <a:t>have no disqualifying mental or physical condition; </a:t>
            </a:r>
          </a:p>
          <a:p>
            <a:r>
              <a:rPr lang="en-US" dirty="0"/>
              <a:t>not currently be subject to felony charges punishable by imprisonment for more than one year; and </a:t>
            </a:r>
          </a:p>
          <a:p>
            <a:r>
              <a:rPr lang="en-US" dirty="0"/>
              <a:t>never have been convicted of a felony (unless civil rights have been legally restored)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421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Jeopardy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1981200" cy="4525963"/>
          </a:xfrm>
        </p:spPr>
        <p:txBody>
          <a:bodyPr/>
          <a:lstStyle/>
          <a:p>
            <a:r>
              <a:rPr lang="en-US" dirty="0" smtClean="0"/>
              <a:t>Can’t be tried for the same exact crime twice.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4712" y="1600200"/>
            <a:ext cx="6309246" cy="5047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74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Plaintiff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Aka claimant or complainant</a:t>
            </a:r>
          </a:p>
          <a:p>
            <a:r>
              <a:rPr lang="en-US" dirty="0" smtClean="0"/>
              <a:t>The one who tries to sue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733800"/>
            <a:ext cx="4893276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76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 of Habeas Corpus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76400"/>
            <a:ext cx="3505200" cy="4525963"/>
          </a:xfrm>
        </p:spPr>
        <p:txBody>
          <a:bodyPr/>
          <a:lstStyle/>
          <a:p>
            <a:r>
              <a:rPr lang="en-US" dirty="0" smtClean="0"/>
              <a:t>Requires that a person under arrest be brought before a judge.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865194"/>
            <a:ext cx="4798563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31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 of </a:t>
            </a:r>
            <a:r>
              <a:rPr lang="en-US" dirty="0" err="1" smtClean="0"/>
              <a:t>Centiorari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1600200"/>
            <a:ext cx="4648200" cy="4525963"/>
          </a:xfrm>
        </p:spPr>
        <p:txBody>
          <a:bodyPr/>
          <a:lstStyle/>
          <a:p>
            <a:r>
              <a:rPr lang="en-US" dirty="0" smtClean="0"/>
              <a:t>Abbreviated (Cert)</a:t>
            </a:r>
          </a:p>
          <a:p>
            <a:r>
              <a:rPr lang="en-US" dirty="0" smtClean="0"/>
              <a:t>A writ seeking judicial review. Directs lower court to send records for review.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95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298939"/>
            <a:ext cx="5715000" cy="1143000"/>
          </a:xfrm>
        </p:spPr>
        <p:txBody>
          <a:bodyPr/>
          <a:lstStyle/>
          <a:p>
            <a:r>
              <a:rPr lang="en-US" dirty="0" smtClean="0"/>
              <a:t>Injunction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600200"/>
            <a:ext cx="3581400" cy="4525963"/>
          </a:xfrm>
        </p:spPr>
        <p:txBody>
          <a:bodyPr/>
          <a:lstStyle/>
          <a:p>
            <a:r>
              <a:rPr lang="en-US" dirty="0" smtClean="0"/>
              <a:t>Court order that requires action to remedy a claim.</a:t>
            </a:r>
          </a:p>
          <a:p>
            <a:r>
              <a:rPr lang="en-US" dirty="0" smtClean="0"/>
              <a:t>Example:</a:t>
            </a:r>
          </a:p>
          <a:p>
            <a:pPr marL="0" indent="0">
              <a:buNone/>
            </a:pPr>
            <a:r>
              <a:rPr lang="en-US" dirty="0" smtClean="0"/>
              <a:t>Stay 500 feet away from the other person. 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905125"/>
            <a:ext cx="5008057" cy="395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://t2.gstatic.com/images?q=tbn:ANd9GcRrIBdLwdddsHkbTxnc97I3rKvnABw-WVaQRg9wslMkpY_DhQ5w5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2883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76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Arraignment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4525963"/>
          </a:xfrm>
        </p:spPr>
        <p:txBody>
          <a:bodyPr/>
          <a:lstStyle/>
          <a:p>
            <a:r>
              <a:rPr lang="en-US" dirty="0" smtClean="0"/>
              <a:t>Formal reading of the charges before a trial. </a:t>
            </a:r>
          </a:p>
          <a:p>
            <a:r>
              <a:rPr lang="en-US" dirty="0" smtClean="0"/>
              <a:t>This is where you plea (guilty, not guilty, nolo contendere) 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95400"/>
            <a:ext cx="3657600" cy="2876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38599"/>
            <a:ext cx="3352800" cy="2780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31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Florida Declaration of Rights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/>
          <a:lstStyle/>
          <a:p>
            <a:r>
              <a:rPr lang="en-US" dirty="0" smtClean="0"/>
              <a:t>Article I of the Florida Constitution</a:t>
            </a:r>
          </a:p>
          <a:p>
            <a:r>
              <a:rPr lang="en-US" dirty="0" smtClean="0"/>
              <a:t>Listing of Rights of Residents</a:t>
            </a:r>
            <a:endParaRPr lang="en-US" dirty="0"/>
          </a:p>
        </p:txBody>
      </p:sp>
      <p:sp>
        <p:nvSpPr>
          <p:cNvPr id="4" name="AutoShape 4" descr="data:image/jpeg;base64,/9j/4AAQSkZJRgABAQAAAQABAAD/2wCEAAkGBhIQERAUEBQRFRQSFRISFhUWFxgcHRcTFhQWGBUVFBkbGyggFxsjGhgXHy8gIycpLiwsFx8xNTAqNSYrLCkBCQoKDgwOGg8PGiolHyIsNS8tMC8pLSkwLCosKS0sLC8vLC0sLCwuLywvLCksLCwsLCwvLS8tLCwqLzQsLCwsLP/AABEIAK4BIgMBIgACEQEDEQH/xAAcAAEAAwEBAQEBAAAAAAAAAAAABQYHBAMIAgH/xABIEAACAAMFAwQPBAoCAgMAAAABAgADEQQFEiExBkFhEyJRcQcWMjVTVGJ0gZGSk7PS0xgjQnIUFUNSgqGxssHRM3M04Qjw8f/EABsBAQACAwEBAAAAAAAAAAAAAAADBAIFBgEH/8QAMREAAQMCAwUHBAMBAQAAAAAAAQACAwQRITFRBRIiQfBxgZGhscHRE1Jh4RQy8UIz/9oADAMBAAIRAxEAPwCp3VdUlpEktKlEmWhJKLUkqKk5R1fqeR4GT7C/6hc//jyP+qX/AGiOyKJJuu9iiZuN4RkOS4/1PI8DJ9hf9Q/U8jwMn2F/1HZCPLlSfSj+0eC9rm/R7O3PsljnIdUmSZZP8LYaqfWOEaVcF23JbB93YrCHpUy2kSgw6ac3nDiP5Rl8f1HKkFSQQagg0IPSCNIzbIWqhVbNinxHCdR7hbR2g3Z4jYfcSvlh2g3Z4jYfcSvlin7O9kyZLolrBmLpyg7sfmGj9eR640WwXlKnoHkurqd4O/oI1B4GLTXh2S5ipo5ac8Yw15KK7Qbs8RsPuJXyw7Qbs8RsPuJXyxPQjJVFA9oN2eI2H3Er5YdoN2eI2H3Er5YnoQRQPaDdniNh9xK+WHaDdniNh9xK+WJ6EEUD2g3Z4jYfcSvlh2g3Z4jYfcSvliehBFA9oN2eI2H3Er5YdoN2eI2H3Er5YnoQRQPaDdniNh9xK+WHaDdniNh9xK+WJ6EEUD2g3Z4jYfcSvlh2g3Z4jYfcSvliehBFA9oN2eI2H3Er5YdoN2eI2H3Er5YnoQRQPaDdniNh9xK+WHaDdniNh9xK+WJ6EEUD2g3Z4jYfcSvlh2g3Z4jYfcSvliehBFA9oN2eI2H3Er5YdoN2eI2H3Er5YnSYqG0fZGkyKpZ6TpmlQeYp4sO66h6xHhcBmpoYJJnbsYuuq27IXRIQvNsd3oo1LSJQ9Hc5nhGebRXhd71Sx2CxIunKtZ5WI/kXDzes58BEdet8zrU+Oe5Y7hoFHQq6COKKzpScl0tJsmOPil4j5ftcf6nkeBk+wv8AqH6nkeBk+wv+o7IRFcrbfSj+0eC4/wBTyPAyfYX/AFD9TyPAyfYX/UdkIXKfSj+0eCzG85YE6cAAAJkwAAaAMaAQj9Xt/wA8/wD7Zn95hF0ZLhZRxu7VplkuidJstkeYhCTZMl0fVWDS1IoRvpu1hGybE2ZJl03csxVZWsdmBVhUEckuoMV/aLsY6vYjTfyTH+xjp1N6xED4jmF0NHtVjgGS4HXl+lncI9LTZXlMUmKyMuqsKER5xAt6DfEJCEIIkdd2XtOsz45Dsjb6aEdDDRh1xyQgvHNDhYjBans72SZU6iWmkp9MX4GPWe49OXGLmGrmN8fPMTuz22VosdApxyt8ttP4Dqnoy4RO2X7loavY4PFBh+PhbVCIPZ/a+z2wAI2GZTOW2TccO5hxHppE5FgEHJc5JG6N268WKQhCPVgkIQgiQhCCJCEIIkIQgiQhCCJCEeFtt0uShea6oo1ZjT0cTwgvQCTYL3iIv7amz2MfetVyKrLXNj6Nw4mgil7R9k1nqljBRdOVYc4/kX8PWc+AiizZrOxZiWZjUkmpJ6STrEDpbZLeUmyHP4psBpz/AEp/aLbe0Wyq15OUf2anUeW2rdWQ4RXoQiuSTmukiiZE3dYLBIQhHikSEIQRI9LPZnmMElqzM2QVRUn0RZNndgJ9qo8ysmUc8TDnMPIX/J/nGm3Ls9Isa4ZKAE90xzZvzN/jThErYy5aqr2nFBwt4neXeV8iX9ZGl2q1I4oyTpysKjJg7AjLjCJDbbvlePndq+M8ItWXJOeXEkr6f2B713b5pZvhLE9EDsD3ru3zSzfCWJ6PVgo6+dn5FrXDPQGmjDJl/K27q0jM9oux9Ps1XlVnShnUDnKPKUa9Y9QjXYRg5gcr1LXS0+DTcaHrBfPEI2HaPYORa6sv3U0541GTHy10PWKHjGZX5s3PsbUnJzSaLMXNW6juPA0MVnRlq6ilr4qjAYHQ9YqLhCERq+kIQgi/qsQQQSCMwRqD0g7ouuzvZLmSqJagZqaYx3Y69zj1HrikwjJri3JQT08c7d2QXW+3dekq0IHkurqd43HoI1B4GOqMBu685tncPJdkbpG8dDDRhwMaPs72S5c2iWoCU+mMdwevenpy4xYbKDmuZq9lSRcUfEPNXeEebT1C4iyhQMWKophpWtdKU3xVL328AqtlUNQ4TMeoXEDmqKBimNkcgK6GhBrGb5GsF3Fa2KF8ps0K3xyz71ky645spaa4nUf1MZvtBa7QqLNnTGmoTLxc4y0QOyrXklFWprmV7ojqhrXNMmZOQpJ+4nWQMwVTWTNAxD7wsxOeo3DjFL+cHf0F+h8hbGPZu8MXeHX50WtDaKy1py8j3i8ePkt6j0R2SbUj9wyt+Ug/0jKdnyJs2as0S2Ae0qq4JeaKy4CVEoZYS3OxUNdI87Zh/SzLRJShqhHBcfeIrNNV2U8xhixDmmoJ3mMBXneLS3lfNenZrb2Dj14LX4Rl9y7W2hFksJhwzf8Ajl2ghsYqQeTmCjaKTzgoGJIuty7VyrQQjfdzSAcDHuqgkGW2jg0NNCQCaUzi5HUMebDNU5qOSLHMfhTcKxEX7tRZ7Gv3rc4iqy1zY+jcOJoIzHaLbi0Wyq15OUf2anUeW2rdWQ4Rm6QNUlLs+WoxGDdT7aq67R9kWTZ6pIpOmDLI8xTxYd0eA9YjNb2vqdanxz3LHcNAvBV0H9Y4oRWc8uXUUtDFTDhGOvNIQhGCupCEIIkI9LPZ3mMElqzM2QVRUnqAi/7OdjHR7aePJKf72H9F9cZNaXZKtUVUVOLvPdzVNuXZ6fbGwyUJANGc5Kv5m/wKnhGm7ObASLLheZSbNGeJhzVPkL/k1PVFks1lSWoWWqqq5BVAAHUBHrFlsYauYq9pyz8LeFvWZSEIRKtUvkLbbvlePndq+M8Ibbd8rx87tXxnhBF9P7A967t80s3wlieiB2B713b5pZvhLE9BEhCEESPOfIV1KuoZWFCpAII6CDrHpCCZLP8AaLsYg1exnCdeSY5H8jHueo5cRGfWuxvJcpNVkcaqwof/AGOMfQMcF73HItaYZ6BqVodGU9KtqIhdEDkt3SbWfHwy4jXn+1g8Itu0XY7n2eryKzpeuQ56jio7rrX1CKlFYtIzXSQzxzN3ozdIQhHimSH/AOek6QiTuiyKFefMV3lSqVVBUmpoRSoyzNc+5qCOcCMHvDRcrCR4YLqa2fuqe0ikx35I89JOIhWbVSd4WtNKVz3UZoW02eZMWQxeZKaUrcos0MolTpYBrJoMlZcXMl5UFcqVEhZ76ZS5kTpjyWYTDyiMJiTCytyac2jhxuANAaDMqG9MEycxedirSoBFAoqCBrnnThwrVjVY2Vzi52XYcPxa3XYtLNUCE7zrXOQy9fVel5W+YbNgWQBJCqvPDYSAAVwVriXKuWMUUZkViqptDMmYiJoTJQAoArmwpqaALTd+EU0zsO10y0S0s4lYeTLTQCoINRQljztKDImhHOrFWmW0zJYAQswIo+eIVVqooHTzunIDfnE/044mgAXvzsffryWhdVzyPIad1o5e98T8q27PWX9IeYnL2glQSrFQBygNRLbm0rhVdfKFKVr+Xsk8MwajllaWcYFSKEFeUrUDpp0HpisWa2GZyUvBQvVRhOHmsQOaac040XnHWhrWpMaUJBWesszGWhXMgarQMX5wA0Nd0ZybjWNu0aZW9FjTVM5cRvHXXPtVbt13vZ3s5mSxLeXiMtZjVV1WVhSWDU4UWpNCCe7Jwg1jykymUy5KB5rKomT2NcInTSXRZJAIQs34h93RRirnHdtjeKO2FnnTDUjmtVWzNAvOZfUARXOIW4doBKmrywqASFLd2uLWpIGZ141NakhhTlLQ4hhvbt65noLfQzOezjFj69daL+3/AHVMkzMTlmDmuNiSSfKJJqfSTkd1CYyLLeF7F5jJNmLheZgSzhAaSQ1DaJrt3IwEtnkRkQQSBX7VZ8DUBDKQGVgahkIqCN+hGoH9YnhkcRZ+a2tPISN12a8oQhFhWkhCJG5tn59rbDIQkDunOSr+Zv8AAqeEegXWL3tYN5xsFHRZ9ndgZ9qo8ysqUc8TDnMPIX/Jy64u2znY/kWWjzKTZozxMOap8hf8mp6otUTth+5c/V7Y/wCYPH4Hz4KMuXZ2RY1wyUAJ7pzmzfmb/GnCJOEInAsuee9zzvONykIQj1YpCEIIvkLbbvlePndq+M8Ibbd8rx87tXxnhBF9P7A967t80s3wlieiB2B713b5pZvhLE9BEhCEESEIQRIQhBEiubRbDWe11YDk5p/aKNT5a6N15HjFjhHhAOakilfE7eYbFYdfuy9osZ+9WqE0Exc1Pp/CeBp6YiY+hJspXBVgGUihBAII6CDrFF2j7GStV7GQja8kx5p/IdV6jUdUV3RWyXSUm12v4ZsDry/SzZJZYgCtSaZa+jjE8bxezzJcuXhdHXAqq2bc1gS0uZkZZcg8oK8yWBUgGPC67ueTagLQjJyPPYFSdKlaUU4qlaChzrlXOJe+bjkWSU82WpU1JpriOEimJgWACYwFGWYqDSNXO9u+GOH+q7UStLrHK3cvS57ge0qXHPWSAqKXozUqC2EhiBVSoqRQqRTmAiLtodbTNTGqFcAwnXuSAi6CpbDXLMYdQSD6bL2tpHPTDVaB2DVx0yLEL+HFiA0ypTWOK+bObS5nNUO5qTgoOghjiO+i50rUcIllDQ0NGPWK5uKUzvMl+zsvgpW+WlmXaByFWKvhGKhxUpWgHTXT1RS2u+YnPCugwqQSDmHB7ndUZgjya5VpGl3JPs1rliXOJE+WlDNKjC6hhViASC1DSp358I/l5XXSUhR5U2WZtmRWlkfinpQEaAcM4zlkDYwIxfvJt3G58VTbATLxn8ZWv6KF2QuMykkWx8sZwpXMKqzCSaGuoAp+UnUiLXeFilG2ozS1ZJhlseYpBLEqCebTo1zj92CeOTNntFFFMKVGakCigKV16OukRN+8sr2EsyysLCWCDioyFqO2i0xUzJoM8ss65P1G3F8CO62FrclYYzccQLY388Vy2jZMWm0uEkSEGN88EwLSuVMLLWtP55dIg792YdWKqkoYagkLMUZcSzYst5i8ypoSSySSzNNQTXmhlAVaZ1YDMAVr6SNYp9637JRaI7THDc5lAw0rXJiAzaUrQa9UYt+mBxZ88/D8qUGUnh9l+btusT6SLUW5gfBhLYSSMiwNAxWhOYGYrniMdG0tgkhMMpwZsvFMKAgkKSAaKq8wYm0AGbnQAxB2a85syYswrVFJx80YatnQk01NAdBTroZew3QSzCz2UJJDtLLmZLNcKvLLUw4mrUOQxpUDLp8fg7fFw3kDbv6C21O926C52IztldVsGPWz2dpjBZaszNkFUVJ6gIsGzOws62c4kS5IZlxnMnCSKIv8qmnp0jULk2ckWNaSUoT3TnNm/M3+BQcI2rIy7FWaracUHC3F3p2qm7OdjHR7aePJKf72H9F9caBZrKkpQktVVVyCqKAegR6wiy1obkuXqKqWoN3nu5JCEIyVZIQhBEhCEESEIQRfIW23fK8fO7V8Z4Q2275Xj53avjPCCL6f2B713b5pZvhLE9EDsD3ru3zSzfCWJ6CJCEIIkIQgiQhCCJCEIIkIQgizrbtA9qmhkmOq2SXzUXEzA2irKBkcxkaMMs6ZCKPeAUWae0uWZSMUXCZxmGgd1bEMVZeumdeg6i/bZTGS21lVLtZkoq4cTYJxZlWtcygI0pFNvkT5qTBOXDMZJbj7yWxYI0zn0QUQZoNwyJrrGokcROb5XHPs5Loow51Lut5twx520UPYrSZXJtLbCGmFWAIoZeJRvOKhyrWgrTfUDt/WZdUxsclFeYrZ1DMKE4e6Azp+HUgx+7Ja5kkS0Kya4hjLsin8NFYhQQBlpU6jLSPHFicZAVLk51piaoz37/XGwoKeGeYl+Nh+R1ouVqZZ6aFoZw4/g/PavSx2rnNSqTArqpB1oFanSCy4qkGuKtNYkLNbjKJBcYVnWYqvNUBUmM9UUZlQqoAcsqGmcRkuUxZHFAizMTmhJIqwoKK24tqNSI7bzsbsuLmgEgiqTNaMGWuHnkNnmBTQZZClVQsa+SNp59491sKSWSRjXyDTHW3YPjyVnTbBcQaY4YAqAWocIYBgJLDIMw/EaGgOtBHPtDeNmmTLM8tJjvLm43OFqHkxiEtA5pgoDSgoadMQ9msrSQA6y5gYs0wh6M4KmoSqigFeg1wHpjokbPS2mJWUEVsSiqKTiQKaEIxGlalgOnOKr3vjJY7zU8XGA63h/qk702kNomMqS1ElfvGxsoDu68xSd5BxNTMZdUQNrnlVcNJwuzvMZQq5jG4lqaZVBApwp0wn26xy5gltKSYpJrya5llYKMAC55492dF3Gsd14ylmIjCVImJRArFZY5pbCQCq82h3k0yOUePjc43ec+tF5HOw8LOWfV1y22+A2MVIGN9ZgJGFcQZfxGuSgU3a608J0+Ws4V/5qSsMz9IWWJX3SCry8ixyqcjiBA4DtmoksOoWWCKq33MkClaDnBd1enWOY2FWmJyiWpefKlBlky2lFaS0ZcVKqxYUxnMUoI9+n9McXutpRPDt49eS0bYFvuJw3JaJqjhkhpqen/0NIs0VrYFT+jOx/aTprjXTmrv4qf8A1pFljcw/+bexaWq/9ndqQhCJVXSEIQRIQhBEhCEESEIQRfIW23fK8fO7V8Z4Q2275Xj53avjPCCL6f2B713b5pZvhLE9EDsD3ru3zSzfCWJ6CJCEIIkIQgiQhCCJCEVLaPshyLNVJNJ00ZZHmKfKYangPWI8JAzU0MEkzt2MXKs9rtiSULzWVFXVmNBGebR9k5mqljGEacqwzP5FOnWfUIqF737Ptb4p7lqaLoq/lXQdevGOCKzpScl0tJslkfFLidOX7XZYrceXV5jOceJXYkkkMKEklhU0qBrrkK0jpkXK8g5gGXMrLcy0CoJiOJSrVjif70LprVyBviJP/wB690XDZ2xWa04JzpWdKIrVmpiGSzMOS4sqVpqvpjX1Dtwb3Ln7f6rtTwcXLqyp1jnPJnsByaVNMRomEfhdTiovNzqK0qaagx1BhU65EZ8ACf8AcWu0yJKzRPVJM2VNOB25pwNUgkOFYrmSdDXMGgVQYi0WSXjbkJyzlAB+7zalGotTQk0oDhJG6L1FXNjvI8Xv3WXG1eyw82jdYZ4gntyyPquWyX01naUtcMuYRjY5rSgDggijHTqqemO3AOSDPaE5JiiDE2IDCy1dXoaNk7Ak6nCAADT3uK/hJlzSssPNmAIvL4QK4wrNhricA1rQjNaUrEaL3m8ryil0ckLVJSqeSDUZAhltmc6LSgrmWoIwlIncZBhf8X9VJBTmAFuJsM8ANe7LXtzXE96THmyzLFFObEs2uI0LlRipv0GtRrWLXb9p5cxOSszSxNloWDs5ZS3JNUS3JHPBIod2fQRFSv8A2ynWkYTheilWmUK1A6cOEHDlmRuppXFCTrIzKlZapkc8RGQcJifEThGLLcMtIzkp/qYuPl+1qH1H0yWR3OpvfwsF4zLQ3K1qaigBrTKnN7k5btDFgsW0RlLyajlVwJLJaoRCrFlCUcgajOq6aE5mCtVpltiCB1FcgxRqKq5DEFGZauYprvj92B8RosmW1DXMOahiFCmrUAqRQnDpmc4ne0Obdw9FRic5r7MOJV9acswoUJMtwsw5ipXOik4iFatV7oCoI4RxWGysMU/AqYDMZ5qTnPKTDiwh5QrRgzKxOlFqKgiJi6bpkrLRLSJdZ9FSWQQGCgE0UnIkqGIyzoSKmIraaTIkVk2dFTEQ03DvoDhBBJpQMdw7uoNVMaT6gkfuN9OXPn7FfQqNhDRGcznp+eslz3DtTaLGaym5hJYy2zU1NdPwnitP8Rp+zu3FntlFryc0/s2Op8htG6sjwjG4RtGyFqvVWz4qgXyOo99V9DwjJtneyLOs9En1nS9Kk89RwY911N6xGlXRfkm1pikOG6RoynoZdRFlrw5cvVUMtOeIYajJd8IQjNUkhCEESEIQRIQhBF8hbbd8rx87tXxnhDbbvlePndq+M8IIvp/YHvXdvmlm+EsT0QOwPeu7fNLN8JYnoIkIQgiQhHja7YkpC81lRV1ZjQCC9AJNgvaIq/NpZFjWs5+cRVUXNm6huHE0EUzaPsnE1SxCg05Vhn/Ap0629UUOdOZ2LOzMzGpZiSSeJOsQOlAyW8pNkPfxTYDTn+lYdoturRa6qp5KUfwKc2Hltv6hQdcVuEIrkk5rpIoWRN3WCwSEIR4pEjsum9Gs0wOun4hnmOk09G4nIU0oeOEYuaHCxWLmhwsVoE687OlmxIoZZnMSUoFXmt+zoMsROvr4xXZdyyDMaeFMxFLBkybBNFMXKDEomAVFSHVTXEWGjdezWzluaW7y0HJFTzJhK8oOiXvHSGypUlTma91ieXKFqaUjfpB5R+RfJgwRaS0HRktaZ6VpQAa50LqfG17+Hfp2rSPay7mA37+rKJm3is5QkuTJDVJLuhC0p+zlM5MulQQrKVrpQUr72C6SacozGqOBgVFl4iCwAVVArU1z379RHnNtcpgWmISyLMmNMlqZdFlECYQGJqC70GGhNTUgiP3ZbHyuOXJnlu7BWaHXEqsJcymoYVBUkGvP3ZRZdPduNx+esvVUH0RFy23h7/52KsXzblkthkkNhqGaksjG2MYVNM1wYdMiRrkIhrPapsx6BjzjVqUz7qppvyZvXFx/UaMHLTrPMOITWY4iTQsqggLkmIAFQKZEfhEdVl2dlrJM1WZ0VVOGUlCQgWYrAtg1Cg4t9eqLYq4WC2K0p2PUvddxAHWipUhZs80pjNUAACBQATkxUc3U6UJz1pFwu66UsQLshZloWWhPJoSKzJ1MxRSCUGZzqKR6CZMltKlWSWqY5azUmKMZwsDQmgGBS2ENgTITCaiOyx3eHn4rPKDTzjJRWxIgZcJ5ZwQrijaaHCMyRQ1ZZnS8LRYHkPfRbmk2bFS8bjd2unx24qVvq+5cmWHGFmYVlnJu6GT66Gh0IxUp0kUCdOLsWYkkknM11NdaCupJNBUkmmcdd92Wek5halZZmfddGnNIyIoAKrQZaDSOGEFOIR+V0dNC1jd4G90hCEWVaSPax2yZJcPKdkcaMpoeriOEeMILwgEWK0fZ3snK1EtgwnTlVGR/Ov4esZcBF9kz1dQyEMrCoIIII6QRrHz3Epce0s+xtWS3NJqZbZq3WNx4ihidspGa0dXshr+KHA6cv0tzhFZ2c27kWuiseSmnLAxyY+Q2/qyPCLNFgEHJc5LC+J268WKQhCPVEkIQgi+Qttu+V4+d2r4zwhtt3yvHzu1fGeEEX0/sD3ru3zSzfCWJ6IHYHvXdvmlm+EsT0ESERd+bSyLGtZz5nNUGbN1Do4mg4xmO0W3c+11VfupRywKc2Hltv6hQdcYOeGq/S0EtRiMBqesVdto+yHIs1Uk0nTRlQHmqfKbeeA/lGZ3xfs+1vinuWpooyVfyru69eMcEIqueXLqaWhiphwi51PWCQhCMFdSEIQRIR+5MhnYKiszMaBVBJJ4AaxfNnexiTR7YaDXklOf8bDTqX1xk1pdkq9RVRU4vIflU+57in2t8MhC1NWOSr+Zt3VrwjTNnOx7Is1Hm0nTRnUjmqfJXeeJ/lFmsljSUgSUqoq6KooBHtFlsQGa5ir2pLNws4W+fikR17XBItQpNQEgUDjJl1pRh0VrTSJGESEA4Fatri03abKlXjsTO1lvKnqtSqWhakZk0DjM54OgczSucRdmuWfZWxCxTCaMoKzcdFZy7BQakVY4jU1rvyjSYRUfRROwtbsKutr5ALGx8vSyyyRdLLOaaLJbcTGZkRzRyhFaCmgJdhxdtco7LmuW1y5YlybMyLQCs50yoqjNUCmtK1OZOHXMGNHhGP8GM53Pes3bReR/UefyqdYthGZQtpmgSwKcjIGBKZ80mgJGfQDkCCDFpsN3y5C4ZSKi60A1J1JOpPE5x0Qi0yJkf9Qqcs8kv9iuS8rqlWhCk5Fdeg7j0qdVPERnG0XY1myqvZSZqa4D3Y6tz/wAjwMalCPXMDs1NTVktOeA4acl88spBIIIIyIO49B6I/kbXtBsfZ7YCXXDMplMXJuGLcw4H0UjMNoNjrRYyS4xy90xdP4xqnpy4mKzoy1dRS7RiqMMnaH2UHCEIjWxSEIQRItezvZCn2aiTqzpQyoTz1Hksdeo+sRVIR6CRkopoY5m7sguFu1zX/Ita4pDhqaqcmX8y6jr0iRj59stqeUweWzIy6MpoRGgbO9k4GiW0U3cqoy/jUada+oRZbKDmuaq9kPj4osRpz/a0KEedntCzFDIysrZhlNQRwIj0iZaQiy+Qttu+V4+d2r4zwhtt3yvHzu1fGeEEX0zsXa0lXTdzzGVFWyWYlmNAPuliubR9k4mqWIUGnKsM/wCBTp1t6oz2x3pNnWayLMdmWXJkoi7lCy1AoNK036x+orPlOQXU0Wyo2gPlxOnL9r9z57TGLOzMzZlmJJJ4kx+IQiBbwCyQhCCJCEd90XHPtb4ZCFqatoq/mbQdWvCAF1i5zWDecbBcEWTZ3YSfa6M33Uo/jYZsPIXf1mg64u2znY8k2ajzqTpozzHMU+Sp1PE+oRbYsNi+5aCr2x/zB4/A+VFXHszIsa0kpziKM7Zs3Wdw4CgiVhCJwLZLnnvc87zjcpCEI9WCQhCCJCEIIkIQgiQhCCJCEIIkfxlBBBzBy9Ef2EEVK2i7G0qdV7LSU+uD8DHq/B6MuEZxeV1TrM+CejI26uhHSpGTDqjfI5rwu2VaEKTkV1O4jf0g6g8RETogcluKTaskXDJxDzWAwi8bRdjOZLq9kJmLryZ7sflOj/yPXFIdCpIYEEGhBFCD0EbjFZzS3NdNBURzt3ozdfyEIRip0hCEEUlcm0U+xtWS9Ac2Q5q3WvTxFDxjTdndvpFqoj/dTTlhY81j5Df4ND1xkEfwxm15aqNVQRVGJFjqOsVSttu+V4+d2r4zwiLvdybRPqT/AMszf5ZhFwFcY5m64jRX65//AB5H/VL/ALRHZFXsG18mXKlIVm1REU0C0qFAy50e/btI/dnepfmioWOvkuxirqcMALxkrDCK927SP3Z3qX5odu0j92d6l+aPNx2ik/n0/wB4Vhj9yZLOwVFLMxoFUEknoAGsQFl2yszMA4nhd5VEJpwBmAE+mL5cXZguexrSTZ7biIo0xkklm6zyuQ4CgjJsROaq1G1YYxwcRU/s52Mi1HthwjXklOZ/Ow06h6xGhWSxpJQJKVUVdFUUEZp9oe7vA272JX1ofaHu7wNu9iV9aLLWhuS5qoq5ag3ee7ktRhGXfaHu7wNu9iV9aH2h7u8DbvYlfWjJVVqMIy77Q93eBt3sSvrQ+0Pd3gbd7Er60EWowjLvtD3d4G3exK+tD7Q93eBt3sSvrQRajCMu+0Pd3gbd7Er60PtD3d4G3exK+tBFqMIy77Q93eBt3sSvrQ+0Pd3gbd7Er60EWowjLvtD3d4G3exK+tD7Q93eBt3sSvrQRajCMu+0Pd3gbd7Er60PtD3d4G3exK+tBFqMIy77Q93eBt3sSvrQ+0Pd3gbd7Er60EWowjLvtD3d4G3exK+tD7Q93eBt3sSvrQRajCMu+0Pd3gbd7Er60PtD3d4G3exK+tBFqMQt/wCydntg+8Wj0oJi5MOiv7w4H+UUj7Q93eBt3sSvrQ+0Pd3gbd7Er60eEA5rOOR0bt5hsVEbQ7F2ix1YjlJXhFGQHljVP6cYgIup/wDkLdx/Y232JX1op20O310T6vZ5VskzMzTk5WBjxAnczrHqiu6L7V0VJtgHhn8fkLzhFe7dpH7s71L80O3aR+7O9S/NEe47RbT+fT/eFYYRXu3aR+7O9S/NDt2kfuzvUvzQ3HaJ/Pp/vCql7f8APP8A+2Z/eYR5W60h5s1xWju7CvQWJFYRcAwXGSOBeSNV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81400"/>
            <a:ext cx="5207000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76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Code of Hammurabi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19600" cy="4525963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known written law</a:t>
            </a:r>
          </a:p>
          <a:p>
            <a:r>
              <a:rPr lang="en-US" dirty="0" smtClean="0"/>
              <a:t>Ancient Babylonians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752600"/>
            <a:ext cx="3048000" cy="4305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364173"/>
            <a:ext cx="4267200" cy="2839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74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Group Roles for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Reader</a:t>
            </a:r>
          </a:p>
          <a:p>
            <a:r>
              <a:rPr lang="en-US" dirty="0" smtClean="0"/>
              <a:t>Note taker / Summarizer</a:t>
            </a:r>
          </a:p>
          <a:p>
            <a:r>
              <a:rPr lang="en-US" dirty="0" smtClean="0"/>
              <a:t>Cheerleader / Supporter</a:t>
            </a:r>
          </a:p>
          <a:p>
            <a:r>
              <a:rPr lang="en-US" dirty="0" smtClean="0"/>
              <a:t>Noise Sheriff</a:t>
            </a:r>
          </a:p>
        </p:txBody>
      </p:sp>
    </p:spTree>
    <p:extLst>
      <p:ext uri="{BB962C8B-B14F-4D97-AF65-F5344CB8AC3E}">
        <p14:creationId xmlns:p14="http://schemas.microsoft.com/office/powerpoint/2010/main" val="38195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Judicial Branch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64" y="2209800"/>
            <a:ext cx="8900136" cy="4042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8349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District of Columbia vs. Heller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8479" y="1524000"/>
            <a:ext cx="3810000" cy="4525963"/>
          </a:xfrm>
        </p:spPr>
        <p:txBody>
          <a:bodyPr/>
          <a:lstStyle/>
          <a:p>
            <a:r>
              <a:rPr lang="en-US" dirty="0" smtClean="0"/>
              <a:t>Defends the 2</a:t>
            </a:r>
            <a:r>
              <a:rPr lang="en-US" baseline="30000" dirty="0" smtClean="0"/>
              <a:t>nd</a:t>
            </a:r>
            <a:r>
              <a:rPr lang="en-US" dirty="0" smtClean="0"/>
              <a:t> Amendment for traditional lawful purposes.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5116079" cy="4322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431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18" y="685800"/>
            <a:ext cx="7879183" cy="579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767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Plessey vs. Ferguson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Separate but equal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2934" y="2133600"/>
            <a:ext cx="3923866" cy="256886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733800"/>
            <a:ext cx="352425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208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Brown vs. Board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Equal access to public education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4191000"/>
            <a:ext cx="4727420" cy="25336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380" y="2590800"/>
            <a:ext cx="3497036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578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Miranda vs. Arizona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4876800" cy="4525963"/>
          </a:xfrm>
        </p:spPr>
        <p:txBody>
          <a:bodyPr/>
          <a:lstStyle/>
          <a:p>
            <a:r>
              <a:rPr lang="en-US" dirty="0" smtClean="0"/>
              <a:t>You have the right to remain silent during arrest. </a:t>
            </a:r>
          </a:p>
          <a:p>
            <a:r>
              <a:rPr lang="en-US" dirty="0" smtClean="0"/>
              <a:t>You have the right to speak to a lawyer after arrest.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2057400"/>
            <a:ext cx="4173765" cy="312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728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Hazelwood vs. </a:t>
            </a:r>
            <a:r>
              <a:rPr lang="en-US" dirty="0" err="1" smtClean="0"/>
              <a:t>Kuhlmeier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School administrators could exercise prior restraint in forums such as school newspapers.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662906"/>
            <a:ext cx="3429000" cy="412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245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Tinker vs. Des Moines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Upheld 1</a:t>
            </a:r>
            <a:r>
              <a:rPr lang="en-US" baseline="30000" dirty="0" smtClean="0"/>
              <a:t>st</a:t>
            </a:r>
            <a:r>
              <a:rPr lang="en-US" dirty="0" smtClean="0"/>
              <a:t> amendment rights in schools. </a:t>
            </a:r>
          </a:p>
          <a:p>
            <a:r>
              <a:rPr lang="en-US" dirty="0" smtClean="0"/>
              <a:t>Students wore black arm bands to protest the Vietnam War.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99" y="1981200"/>
            <a:ext cx="4237463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9520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 vs. Nixon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8-0 ruling against Nixon. </a:t>
            </a:r>
          </a:p>
          <a:p>
            <a:r>
              <a:rPr lang="en-US" dirty="0" smtClean="0"/>
              <a:t>Was ordered to turn over recorded conversations about Watergate, he appealed.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1143000"/>
            <a:ext cx="3734752" cy="2937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" y="4267200"/>
            <a:ext cx="4312920" cy="256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895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Gore vs. Bush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070827"/>
            <a:ext cx="4577892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3973412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" y="3785327"/>
            <a:ext cx="4186772" cy="313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36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Gideon vs. Wainwright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2332037"/>
            <a:ext cx="3456482" cy="4525963"/>
          </a:xfrm>
        </p:spPr>
        <p:txBody>
          <a:bodyPr/>
          <a:lstStyle/>
          <a:p>
            <a:r>
              <a:rPr lang="en-US" dirty="0" smtClean="0"/>
              <a:t>You get a public defender for trials.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305804"/>
            <a:ext cx="2952750" cy="3019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74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Judicial Branch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96979"/>
            <a:ext cx="9004863" cy="4936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92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Constitution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Article </a:t>
            </a:r>
            <a:r>
              <a:rPr lang="en-US" dirty="0"/>
              <a:t>I [The Legislative Branch] </a:t>
            </a:r>
          </a:p>
          <a:p>
            <a:r>
              <a:rPr lang="en-US" dirty="0"/>
              <a:t>Article II [The Presidency] </a:t>
            </a:r>
          </a:p>
          <a:p>
            <a:r>
              <a:rPr lang="en-US" dirty="0"/>
              <a:t>Article III [The Judiciary] </a:t>
            </a:r>
          </a:p>
          <a:p>
            <a:r>
              <a:rPr lang="en-US" dirty="0"/>
              <a:t>Article IV [The States] </a:t>
            </a:r>
          </a:p>
          <a:p>
            <a:r>
              <a:rPr lang="en-US" dirty="0"/>
              <a:t>Article V [The Amendment Process]</a:t>
            </a:r>
          </a:p>
          <a:p>
            <a:r>
              <a:rPr lang="en-US" dirty="0"/>
              <a:t>Article VI [Legal Status of the Constitution]</a:t>
            </a:r>
          </a:p>
          <a:p>
            <a:r>
              <a:rPr lang="en-US" dirty="0"/>
              <a:t>Article VII [Ratification]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35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81000"/>
            <a:ext cx="8229600" cy="5851525"/>
          </a:xfrm>
        </p:spPr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 smtClean="0"/>
              <a:t>Amendment </a:t>
            </a:r>
            <a:r>
              <a:rPr lang="en-US" dirty="0"/>
              <a:t>I [Religion, Speech, Press, Assembly, Petition (1791)] </a:t>
            </a:r>
          </a:p>
          <a:p>
            <a:r>
              <a:rPr lang="en-US" dirty="0" smtClean="0"/>
              <a:t>Amendment </a:t>
            </a:r>
            <a:r>
              <a:rPr lang="en-US" dirty="0"/>
              <a:t>III [Quartering of Troops (1791)] </a:t>
            </a:r>
          </a:p>
          <a:p>
            <a:r>
              <a:rPr lang="en-US" dirty="0" smtClean="0"/>
              <a:t>Amendment II [Right to Bear Arms (1791)] </a:t>
            </a:r>
          </a:p>
          <a:p>
            <a:r>
              <a:rPr lang="en-US" dirty="0" smtClean="0"/>
              <a:t>Amendment </a:t>
            </a:r>
            <a:r>
              <a:rPr lang="en-US" dirty="0"/>
              <a:t>IV [Search and Seizure (1791)] </a:t>
            </a:r>
          </a:p>
          <a:p>
            <a:r>
              <a:rPr lang="en-US" dirty="0"/>
              <a:t>Amendment V [Grand Jury, Double Jeopardy, Self-Incrimination, Due Process (1791)] </a:t>
            </a:r>
          </a:p>
          <a:p>
            <a:r>
              <a:rPr lang="en-US" dirty="0"/>
              <a:t>Amendment VI [Criminal Prosecutions - Jury Trial, Right to Confront and to Counsel (1791)] </a:t>
            </a:r>
          </a:p>
          <a:p>
            <a:r>
              <a:rPr lang="en-US" dirty="0"/>
              <a:t>Amendment VII [Common Law Suits - Jury Trial (1791)] </a:t>
            </a:r>
          </a:p>
          <a:p>
            <a:r>
              <a:rPr lang="en-US" dirty="0"/>
              <a:t>Amendment VIII [Excess Bail or Fines, Cruel and Unusual Punishment (1791)] </a:t>
            </a:r>
          </a:p>
          <a:p>
            <a:r>
              <a:rPr lang="en-US" dirty="0"/>
              <a:t>Amendment IX [Non-Enumerated Rights (1791)] </a:t>
            </a:r>
          </a:p>
          <a:p>
            <a:r>
              <a:rPr lang="en-US" dirty="0"/>
              <a:t>Amendment X [Rights Reserved to States (1791)]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84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Amendment XI [Suits Against a State (1795)] </a:t>
            </a:r>
          </a:p>
          <a:p>
            <a:r>
              <a:rPr lang="en-US" dirty="0"/>
              <a:t>Amendment XII [Election of President and Vice-President (1804)] </a:t>
            </a:r>
          </a:p>
          <a:p>
            <a:r>
              <a:rPr lang="en-US" dirty="0"/>
              <a:t>Amendment XIII [Abolition of Slavery (1865)] </a:t>
            </a:r>
          </a:p>
          <a:p>
            <a:r>
              <a:rPr lang="en-US" dirty="0"/>
              <a:t>Amendment XIV [Privileges and Immunities, Due Process, Equal Protection, Apportionment of Representatives, Civil War Disqualification and Debt (1868)] </a:t>
            </a:r>
          </a:p>
          <a:p>
            <a:r>
              <a:rPr lang="en-US" dirty="0"/>
              <a:t>Amendment XV [Rights Not to Be Denied on Account of Race (1870)]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09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12616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Amendment XVI [Income Tax (1913)] </a:t>
            </a:r>
          </a:p>
          <a:p>
            <a:r>
              <a:rPr lang="en-US" dirty="0"/>
              <a:t>Amendment XVII [Election of Senators (1913) </a:t>
            </a:r>
          </a:p>
          <a:p>
            <a:r>
              <a:rPr lang="en-US" dirty="0"/>
              <a:t>Amendment XVIII [Prohibition (1919)] </a:t>
            </a:r>
          </a:p>
          <a:p>
            <a:r>
              <a:rPr lang="en-US" dirty="0"/>
              <a:t>Amendment XIX [Women's Right to Vote (1920) </a:t>
            </a:r>
          </a:p>
          <a:p>
            <a:r>
              <a:rPr lang="en-US" dirty="0"/>
              <a:t>Amendment XX [Presidential Term and Succession (1933)] </a:t>
            </a:r>
          </a:p>
          <a:p>
            <a:r>
              <a:rPr lang="en-US" dirty="0"/>
              <a:t>Amendment XXI [Repeal of Prohibition (1933)] </a:t>
            </a:r>
          </a:p>
          <a:p>
            <a:r>
              <a:rPr lang="en-US" dirty="0"/>
              <a:t>Amendment XXII [Two Term Limit on President (1951)] </a:t>
            </a:r>
          </a:p>
          <a:p>
            <a:r>
              <a:rPr lang="en-US" dirty="0"/>
              <a:t>Amendment XXIII [Presidential Vote in D.C. (1961)] </a:t>
            </a:r>
          </a:p>
          <a:p>
            <a:r>
              <a:rPr lang="en-US" dirty="0"/>
              <a:t>Amendment XXIV [Poll Tax (1964)] </a:t>
            </a:r>
          </a:p>
          <a:p>
            <a:r>
              <a:rPr lang="en-US" dirty="0"/>
              <a:t>Amendment XXV [Presidential Succession (1967)] </a:t>
            </a:r>
          </a:p>
          <a:p>
            <a:r>
              <a:rPr lang="en-US" dirty="0"/>
              <a:t>Amendment XXVI [Right to Vote at Age 18 (1971)] </a:t>
            </a:r>
          </a:p>
          <a:p>
            <a:r>
              <a:rPr lang="en-US" dirty="0"/>
              <a:t>Amendment XXVII [Compensation of Members of Congress (1992)]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29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Marbury vs. Madison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/>
          <a:lstStyle/>
          <a:p>
            <a:r>
              <a:rPr lang="en-US" dirty="0" smtClean="0">
                <a:sym typeface="Wingdings" pitchFamily="2" charset="2"/>
              </a:rPr>
              <a:t>This case gave the Supreme Court the power of Judicial Review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Judicial Review = declaring actions or laws unconstitutional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981200"/>
            <a:ext cx="43688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31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Case vs. Criminal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Civil Case</a:t>
            </a:r>
            <a:endParaRPr lang="en-US" dirty="0"/>
          </a:p>
          <a:p>
            <a:r>
              <a:rPr lang="en-US" dirty="0" smtClean="0"/>
              <a:t>Plaintiff (person harmed) demands remedy </a:t>
            </a:r>
          </a:p>
          <a:p>
            <a:r>
              <a:rPr lang="en-US" dirty="0" smtClean="0"/>
              <a:t>Lawsuit granting compensation or equity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24082" y="1600200"/>
            <a:ext cx="3505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dirty="0" smtClean="0"/>
              <a:t>Criminal Case</a:t>
            </a:r>
          </a:p>
          <a:p>
            <a:r>
              <a:rPr lang="en-US" dirty="0" smtClean="0"/>
              <a:t>Resolves accusations (usually from the government) for criminal offenses</a:t>
            </a:r>
          </a:p>
        </p:txBody>
      </p:sp>
    </p:spTree>
    <p:extLst>
      <p:ext uri="{BB962C8B-B14F-4D97-AF65-F5344CB8AC3E}">
        <p14:creationId xmlns:p14="http://schemas.microsoft.com/office/powerpoint/2010/main" val="362645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Acquitted vs. Convicted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Acquitted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The accused is free from charge of the offense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88541" y="1524000"/>
            <a:ext cx="3505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Convicted</a:t>
            </a:r>
          </a:p>
          <a:p>
            <a:pPr marL="0" indent="0">
              <a:buNone/>
            </a:pPr>
            <a:r>
              <a:rPr lang="en-US" dirty="0" smtClean="0"/>
              <a:t>The verdict that results from the accused being found guilty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203" y="4114800"/>
            <a:ext cx="174307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6981"/>
            <a:ext cx="4114800" cy="3015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767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Jury Trial vs. Bench Trial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57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Jury Trial</a:t>
            </a:r>
          </a:p>
          <a:p>
            <a:r>
              <a:rPr lang="en-US" dirty="0" smtClean="0"/>
              <a:t>Trial in which a jury decides the verdict.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00600" y="1600200"/>
            <a:ext cx="3657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Bench Trial</a:t>
            </a:r>
          </a:p>
          <a:p>
            <a:r>
              <a:rPr lang="en-US" dirty="0" smtClean="0"/>
              <a:t>A trial by a judge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100210"/>
            <a:ext cx="4010954" cy="3004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54656"/>
            <a:ext cx="4114800" cy="2588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74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0"/>
            <a:ext cx="8229600" cy="1143000"/>
          </a:xfrm>
        </p:spPr>
        <p:txBody>
          <a:bodyPr/>
          <a:lstStyle/>
          <a:p>
            <a:r>
              <a:rPr lang="en-US" dirty="0" smtClean="0"/>
              <a:t>Misdemeanor vs. Felony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34290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Misdemeanor </a:t>
            </a:r>
            <a:endParaRPr lang="en-US" dirty="0"/>
          </a:p>
          <a:p>
            <a:r>
              <a:rPr lang="en-US" dirty="0" smtClean="0"/>
              <a:t>A lesser criminal act. </a:t>
            </a:r>
          </a:p>
          <a:p>
            <a:pPr marL="0" indent="0">
              <a:buNone/>
            </a:pPr>
            <a:r>
              <a:rPr lang="en-US" dirty="0" smtClean="0"/>
              <a:t>Examples: Trespassing, shoplifting.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264" y="4267200"/>
            <a:ext cx="3879807" cy="258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33900" y="914400"/>
            <a:ext cx="3429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Felony</a:t>
            </a:r>
          </a:p>
          <a:p>
            <a:pPr marL="0" indent="0">
              <a:buNone/>
            </a:pPr>
            <a:r>
              <a:rPr lang="en-US" dirty="0" smtClean="0"/>
              <a:t>A very serious crime. </a:t>
            </a:r>
          </a:p>
          <a:p>
            <a:pPr marL="0" indent="0">
              <a:buNone/>
            </a:pPr>
            <a:r>
              <a:rPr lang="en-US" dirty="0" smtClean="0"/>
              <a:t>Examples: Rape, murder, theft over $500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34" y="4075232"/>
            <a:ext cx="1885666" cy="2833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5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Opinion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/>
          <a:lstStyle/>
          <a:p>
            <a:r>
              <a:rPr lang="en-US" dirty="0" smtClean="0"/>
              <a:t>Majority</a:t>
            </a:r>
          </a:p>
          <a:p>
            <a:r>
              <a:rPr lang="en-US" dirty="0" smtClean="0"/>
              <a:t>Dissenting - aka minority report</a:t>
            </a:r>
          </a:p>
          <a:p>
            <a:r>
              <a:rPr lang="en-US" dirty="0" smtClean="0"/>
              <a:t>Concurring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52600"/>
            <a:ext cx="463714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742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11195</TotalTime>
  <Words>1338</Words>
  <Application>Microsoft Office PowerPoint</Application>
  <PresentationFormat>On-screen Show (4:3)</PresentationFormat>
  <Paragraphs>187</Paragraphs>
  <Slides>33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Arial</vt:lpstr>
      <vt:lpstr>Calibri</vt:lpstr>
      <vt:lpstr>Wingdings</vt:lpstr>
      <vt:lpstr>Office Theme</vt:lpstr>
      <vt:lpstr>Unit 9 – Judicial Branch</vt:lpstr>
      <vt:lpstr>Structure of the Judicial Branch</vt:lpstr>
      <vt:lpstr>Structure of the Judicial Branch</vt:lpstr>
      <vt:lpstr>Marbury vs. Madison</vt:lpstr>
      <vt:lpstr>Civil Case vs. Criminal Case</vt:lpstr>
      <vt:lpstr>Acquitted vs. Convicted</vt:lpstr>
      <vt:lpstr>Jury Trial vs. Bench Trial</vt:lpstr>
      <vt:lpstr>Misdemeanor vs. Felony</vt:lpstr>
      <vt:lpstr>Opinion</vt:lpstr>
      <vt:lpstr>Qualifications for jury duty</vt:lpstr>
      <vt:lpstr>Double Jeopardy</vt:lpstr>
      <vt:lpstr>Plaintiff</vt:lpstr>
      <vt:lpstr>Writ of Habeas Corpus</vt:lpstr>
      <vt:lpstr>Writ of Centiorari</vt:lpstr>
      <vt:lpstr>Injunction</vt:lpstr>
      <vt:lpstr>Arraignment </vt:lpstr>
      <vt:lpstr>Florida Declaration of Rights</vt:lpstr>
      <vt:lpstr>Code of Hammurabi </vt:lpstr>
      <vt:lpstr>Group Roles for Reading</vt:lpstr>
      <vt:lpstr>District of Columbia vs. Heller</vt:lpstr>
      <vt:lpstr>PowerPoint Presentation</vt:lpstr>
      <vt:lpstr>Plessey vs. Ferguson</vt:lpstr>
      <vt:lpstr>Brown vs. Board of Education</vt:lpstr>
      <vt:lpstr>Miranda vs. Arizona</vt:lpstr>
      <vt:lpstr>Hazelwood vs. Kuhlmeier</vt:lpstr>
      <vt:lpstr>Tinker vs. Des Moines</vt:lpstr>
      <vt:lpstr>US vs. Nixon</vt:lpstr>
      <vt:lpstr>Gore vs. Bush</vt:lpstr>
      <vt:lpstr>Gideon vs. Wainwright</vt:lpstr>
      <vt:lpstr>The Constitution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its</dc:creator>
  <cp:lastModifiedBy>Christopher Prusa</cp:lastModifiedBy>
  <cp:revision>71</cp:revision>
  <dcterms:created xsi:type="dcterms:W3CDTF">2013-04-09T21:21:22Z</dcterms:created>
  <dcterms:modified xsi:type="dcterms:W3CDTF">2015-03-09T11:36:08Z</dcterms:modified>
</cp:coreProperties>
</file>